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firstSlideNum="0" saveSubsetFonts="1">
  <p:sldMasterIdLst>
    <p:sldMasterId id="2147483648" r:id="rId1"/>
  </p:sldMasterIdLst>
  <p:notesMasterIdLst>
    <p:notesMasterId r:id="rId8"/>
  </p:notesMasterIdLst>
  <p:handoutMasterIdLst>
    <p:handoutMasterId r:id="rId9"/>
  </p:handoutMasterIdLst>
  <p:sldIdLst>
    <p:sldId id="256" r:id="rId2"/>
    <p:sldId id="304" r:id="rId3"/>
    <p:sldId id="303" r:id="rId4"/>
    <p:sldId id="308" r:id="rId5"/>
    <p:sldId id="309" r:id="rId6"/>
    <p:sldId id="310" r:id="rId7"/>
  </p:sldIdLst>
  <p:sldSz cx="6858000" cy="5143500"/>
  <p:notesSz cx="9926638" cy="6797675"/>
  <p:defaultTextStyle>
    <a:defPPr>
      <a:defRPr lang="ru-RU"/>
    </a:defPPr>
    <a:lvl1pPr marL="0" algn="l" defTabSz="1449324" rtl="0" eaLnBrk="1" latinLnBrk="0" hangingPunct="1">
      <a:defRPr sz="2853" kern="1200">
        <a:solidFill>
          <a:schemeClr val="tx1"/>
        </a:solidFill>
        <a:latin typeface="+mn-lt"/>
        <a:ea typeface="+mn-ea"/>
        <a:cs typeface="+mn-cs"/>
      </a:defRPr>
    </a:lvl1pPr>
    <a:lvl2pPr marL="724662" algn="l" defTabSz="1449324" rtl="0" eaLnBrk="1" latinLnBrk="0" hangingPunct="1">
      <a:defRPr sz="2853" kern="1200">
        <a:solidFill>
          <a:schemeClr val="tx1"/>
        </a:solidFill>
        <a:latin typeface="+mn-lt"/>
        <a:ea typeface="+mn-ea"/>
        <a:cs typeface="+mn-cs"/>
      </a:defRPr>
    </a:lvl2pPr>
    <a:lvl3pPr marL="1449324" algn="l" defTabSz="1449324" rtl="0" eaLnBrk="1" latinLnBrk="0" hangingPunct="1">
      <a:defRPr sz="2853" kern="1200">
        <a:solidFill>
          <a:schemeClr val="tx1"/>
        </a:solidFill>
        <a:latin typeface="+mn-lt"/>
        <a:ea typeface="+mn-ea"/>
        <a:cs typeface="+mn-cs"/>
      </a:defRPr>
    </a:lvl3pPr>
    <a:lvl4pPr marL="2173986" algn="l" defTabSz="1449324" rtl="0" eaLnBrk="1" latinLnBrk="0" hangingPunct="1">
      <a:defRPr sz="2853" kern="1200">
        <a:solidFill>
          <a:schemeClr val="tx1"/>
        </a:solidFill>
        <a:latin typeface="+mn-lt"/>
        <a:ea typeface="+mn-ea"/>
        <a:cs typeface="+mn-cs"/>
      </a:defRPr>
    </a:lvl4pPr>
    <a:lvl5pPr marL="2898648" algn="l" defTabSz="1449324" rtl="0" eaLnBrk="1" latinLnBrk="0" hangingPunct="1">
      <a:defRPr sz="2853" kern="1200">
        <a:solidFill>
          <a:schemeClr val="tx1"/>
        </a:solidFill>
        <a:latin typeface="+mn-lt"/>
        <a:ea typeface="+mn-ea"/>
        <a:cs typeface="+mn-cs"/>
      </a:defRPr>
    </a:lvl5pPr>
    <a:lvl6pPr marL="3623310" algn="l" defTabSz="1449324" rtl="0" eaLnBrk="1" latinLnBrk="0" hangingPunct="1">
      <a:defRPr sz="2853" kern="1200">
        <a:solidFill>
          <a:schemeClr val="tx1"/>
        </a:solidFill>
        <a:latin typeface="+mn-lt"/>
        <a:ea typeface="+mn-ea"/>
        <a:cs typeface="+mn-cs"/>
      </a:defRPr>
    </a:lvl6pPr>
    <a:lvl7pPr marL="4347972" algn="l" defTabSz="1449324" rtl="0" eaLnBrk="1" latinLnBrk="0" hangingPunct="1">
      <a:defRPr sz="2853" kern="1200">
        <a:solidFill>
          <a:schemeClr val="tx1"/>
        </a:solidFill>
        <a:latin typeface="+mn-lt"/>
        <a:ea typeface="+mn-ea"/>
        <a:cs typeface="+mn-cs"/>
      </a:defRPr>
    </a:lvl7pPr>
    <a:lvl8pPr marL="5072634" algn="l" defTabSz="1449324" rtl="0" eaLnBrk="1" latinLnBrk="0" hangingPunct="1">
      <a:defRPr sz="2853" kern="1200">
        <a:solidFill>
          <a:schemeClr val="tx1"/>
        </a:solidFill>
        <a:latin typeface="+mn-lt"/>
        <a:ea typeface="+mn-ea"/>
        <a:cs typeface="+mn-cs"/>
      </a:defRPr>
    </a:lvl8pPr>
    <a:lvl9pPr marL="5797296" algn="l" defTabSz="1449324" rtl="0" eaLnBrk="1" latinLnBrk="0" hangingPunct="1">
      <a:defRPr sz="2853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4565" userDrawn="1">
          <p15:clr>
            <a:srgbClr val="A4A3A4"/>
          </p15:clr>
        </p15:guide>
        <p15:guide id="2" pos="2558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54889"/>
    <a:srgbClr val="005696"/>
    <a:srgbClr val="11437F"/>
    <a:srgbClr val="DDDDDD"/>
    <a:srgbClr val="81C0BB"/>
    <a:srgbClr val="F0F8FA"/>
    <a:srgbClr val="E6E6E6"/>
    <a:srgbClr val="3481B8"/>
    <a:srgbClr val="4978B1"/>
    <a:srgbClr val="2874B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Средний стиль 2 — акцент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21E4AEA4-8DFA-4A89-87EB-49C32662AFE0}" styleName="Средний стиль 2 — акцент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D113A9D2-9D6B-4929-AA2D-F23B5EE8CBE7}" styleName="Стиль из темы 2 - акцент 1">
    <a:tblBg>
      <a:fillRef idx="3">
        <a:schemeClr val="accent1"/>
      </a:fillRef>
      <a:effectRef idx="3">
        <a:schemeClr val="accent1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1">
                <a:tint val="50000"/>
              </a:schemeClr>
            </a:lnRef>
          </a:left>
          <a:right>
            <a:lnRef idx="1">
              <a:schemeClr val="accent1">
                <a:tint val="50000"/>
              </a:schemeClr>
            </a:lnRef>
          </a:right>
          <a:top>
            <a:lnRef idx="1">
              <a:schemeClr val="accent1">
                <a:tint val="50000"/>
              </a:schemeClr>
            </a:lnRef>
          </a:top>
          <a:bottom>
            <a:lnRef idx="1">
              <a:schemeClr val="accent1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BC89EF96-8CEA-46FF-86C4-4CE0E7609802}" styleName="Светлый стиль 3 — акцент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F5AB1C69-6EDB-4FF4-983F-18BD219EF322}" styleName="Средний стиль 2 - акцент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aximized">
    <p:restoredLeft sz="34575" autoAdjust="0"/>
    <p:restoredTop sz="94645" autoAdjust="0"/>
  </p:normalViewPr>
  <p:slideViewPr>
    <p:cSldViewPr>
      <p:cViewPr varScale="1">
        <p:scale>
          <a:sx n="144" d="100"/>
          <a:sy n="144" d="100"/>
        </p:scale>
        <p:origin x="1584" y="114"/>
      </p:cViewPr>
      <p:guideLst>
        <p:guide orient="horz" pos="4565"/>
        <p:guide pos="2558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>
            <a:extLst>
              <a:ext uri="{FF2B5EF4-FFF2-40B4-BE49-F238E27FC236}">
                <a16:creationId xmlns:a16="http://schemas.microsoft.com/office/drawing/2014/main" id="{E30B252F-8492-4B2F-BA77-150FFEA8476E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2" y="2"/>
            <a:ext cx="4301907" cy="339219"/>
          </a:xfrm>
          <a:prstGeom prst="rect">
            <a:avLst/>
          </a:prstGeom>
        </p:spPr>
        <p:txBody>
          <a:bodyPr vert="horz" lIns="169731" tIns="84865" rIns="169731" bIns="84865" rtlCol="0"/>
          <a:lstStyle>
            <a:lvl1pPr algn="l">
              <a:defRPr sz="2200"/>
            </a:lvl1pPr>
          </a:lstStyle>
          <a:p>
            <a:endParaRPr lang="ru-RU" dirty="0"/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C33C85C5-53C6-4F20-A46C-AE2DEDE0481A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5622001" y="2"/>
            <a:ext cx="4301907" cy="339219"/>
          </a:xfrm>
          <a:prstGeom prst="rect">
            <a:avLst/>
          </a:prstGeom>
        </p:spPr>
        <p:txBody>
          <a:bodyPr vert="horz" lIns="169731" tIns="84865" rIns="169731" bIns="84865" rtlCol="0"/>
          <a:lstStyle>
            <a:lvl1pPr algn="r">
              <a:defRPr sz="2200"/>
            </a:lvl1pPr>
          </a:lstStyle>
          <a:p>
            <a:fld id="{B319EF66-CBD7-4FA5-874F-C15789B8559E}" type="datetimeFigureOut">
              <a:rPr lang="ru-RU" smtClean="0"/>
              <a:pPr/>
              <a:t>23.12.2025</a:t>
            </a:fld>
            <a:endParaRPr lang="ru-RU" dirty="0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DCB46D85-D407-4DF4-945D-6827D592EB9C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2" y="6458458"/>
            <a:ext cx="4301907" cy="339219"/>
          </a:xfrm>
          <a:prstGeom prst="rect">
            <a:avLst/>
          </a:prstGeom>
        </p:spPr>
        <p:txBody>
          <a:bodyPr vert="horz" lIns="169731" tIns="84865" rIns="169731" bIns="84865" rtlCol="0" anchor="b"/>
          <a:lstStyle>
            <a:lvl1pPr algn="l">
              <a:defRPr sz="2200"/>
            </a:lvl1pPr>
          </a:lstStyle>
          <a:p>
            <a:endParaRPr lang="ru-RU" dirty="0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A525DC81-42C0-4D20-A881-B2050CF5607B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5622001" y="6458458"/>
            <a:ext cx="4301907" cy="339219"/>
          </a:xfrm>
          <a:prstGeom prst="rect">
            <a:avLst/>
          </a:prstGeom>
        </p:spPr>
        <p:txBody>
          <a:bodyPr vert="horz" lIns="169731" tIns="84865" rIns="169731" bIns="84865" rtlCol="0" anchor="b"/>
          <a:lstStyle>
            <a:lvl1pPr algn="r">
              <a:defRPr sz="2200"/>
            </a:lvl1pPr>
          </a:lstStyle>
          <a:p>
            <a:fld id="{7FB3B98C-91AF-4E43-94DE-89EACF5A2CF3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573449767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2" y="2"/>
            <a:ext cx="4301907" cy="339219"/>
          </a:xfrm>
          <a:prstGeom prst="rect">
            <a:avLst/>
          </a:prstGeom>
        </p:spPr>
        <p:txBody>
          <a:bodyPr vert="horz" lIns="169731" tIns="84865" rIns="169731" bIns="84865" rtlCol="0"/>
          <a:lstStyle>
            <a:lvl1pPr algn="l">
              <a:defRPr sz="2200"/>
            </a:lvl1pPr>
          </a:lstStyle>
          <a:p>
            <a:endParaRPr lang="ru-RU" dirty="0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5622001" y="2"/>
            <a:ext cx="4301907" cy="339219"/>
          </a:xfrm>
          <a:prstGeom prst="rect">
            <a:avLst/>
          </a:prstGeom>
        </p:spPr>
        <p:txBody>
          <a:bodyPr vert="horz" lIns="169731" tIns="84865" rIns="169731" bIns="84865" rtlCol="0"/>
          <a:lstStyle>
            <a:lvl1pPr algn="r">
              <a:defRPr sz="2200"/>
            </a:lvl1pPr>
          </a:lstStyle>
          <a:p>
            <a:fld id="{8F7CBA3A-4016-4326-8AC3-4CA1C77DF708}" type="datetimeFigureOut">
              <a:rPr lang="ru-RU" smtClean="0"/>
              <a:pPr/>
              <a:t>23.12.2025</a:t>
            </a:fld>
            <a:endParaRPr lang="ru-RU" dirty="0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3435350" y="850900"/>
            <a:ext cx="3055938" cy="22923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169731" tIns="84865" rIns="169731" bIns="84865" rtlCol="0" anchor="ctr"/>
          <a:lstStyle/>
          <a:p>
            <a:endParaRPr lang="ru-RU" dirty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992121" y="3272462"/>
            <a:ext cx="7942403" cy="2677168"/>
          </a:xfrm>
          <a:prstGeom prst="rect">
            <a:avLst/>
          </a:prstGeom>
        </p:spPr>
        <p:txBody>
          <a:bodyPr vert="horz" lIns="169731" tIns="84865" rIns="169731" bIns="84865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2" y="6458458"/>
            <a:ext cx="4301907" cy="339219"/>
          </a:xfrm>
          <a:prstGeom prst="rect">
            <a:avLst/>
          </a:prstGeom>
        </p:spPr>
        <p:txBody>
          <a:bodyPr vert="horz" lIns="169731" tIns="84865" rIns="169731" bIns="84865" rtlCol="0" anchor="b"/>
          <a:lstStyle>
            <a:lvl1pPr algn="l">
              <a:defRPr sz="2200"/>
            </a:lvl1pPr>
          </a:lstStyle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5622001" y="6458458"/>
            <a:ext cx="4301907" cy="339219"/>
          </a:xfrm>
          <a:prstGeom prst="rect">
            <a:avLst/>
          </a:prstGeom>
        </p:spPr>
        <p:txBody>
          <a:bodyPr vert="horz" lIns="169731" tIns="84865" rIns="169731" bIns="84865" rtlCol="0" anchor="b"/>
          <a:lstStyle>
            <a:lvl1pPr algn="r">
              <a:defRPr sz="2200"/>
            </a:lvl1pPr>
          </a:lstStyle>
          <a:p>
            <a:fld id="{1D3B102A-EDC8-431F-B475-B3229B34ED88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61565565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1449324" rtl="0" eaLnBrk="1" latinLnBrk="0" hangingPunct="1">
      <a:defRPr sz="1902" kern="1200">
        <a:solidFill>
          <a:schemeClr val="tx1"/>
        </a:solidFill>
        <a:latin typeface="+mn-lt"/>
        <a:ea typeface="+mn-ea"/>
        <a:cs typeface="+mn-cs"/>
      </a:defRPr>
    </a:lvl1pPr>
    <a:lvl2pPr marL="724662" algn="l" defTabSz="1449324" rtl="0" eaLnBrk="1" latinLnBrk="0" hangingPunct="1">
      <a:defRPr sz="1902" kern="1200">
        <a:solidFill>
          <a:schemeClr val="tx1"/>
        </a:solidFill>
        <a:latin typeface="+mn-lt"/>
        <a:ea typeface="+mn-ea"/>
        <a:cs typeface="+mn-cs"/>
      </a:defRPr>
    </a:lvl2pPr>
    <a:lvl3pPr marL="1449324" algn="l" defTabSz="1449324" rtl="0" eaLnBrk="1" latinLnBrk="0" hangingPunct="1">
      <a:defRPr sz="1902" kern="1200">
        <a:solidFill>
          <a:schemeClr val="tx1"/>
        </a:solidFill>
        <a:latin typeface="+mn-lt"/>
        <a:ea typeface="+mn-ea"/>
        <a:cs typeface="+mn-cs"/>
      </a:defRPr>
    </a:lvl3pPr>
    <a:lvl4pPr marL="2173986" algn="l" defTabSz="1449324" rtl="0" eaLnBrk="1" latinLnBrk="0" hangingPunct="1">
      <a:defRPr sz="1902" kern="1200">
        <a:solidFill>
          <a:schemeClr val="tx1"/>
        </a:solidFill>
        <a:latin typeface="+mn-lt"/>
        <a:ea typeface="+mn-ea"/>
        <a:cs typeface="+mn-cs"/>
      </a:defRPr>
    </a:lvl4pPr>
    <a:lvl5pPr marL="2898648" algn="l" defTabSz="1449324" rtl="0" eaLnBrk="1" latinLnBrk="0" hangingPunct="1">
      <a:defRPr sz="1902" kern="1200">
        <a:solidFill>
          <a:schemeClr val="tx1"/>
        </a:solidFill>
        <a:latin typeface="+mn-lt"/>
        <a:ea typeface="+mn-ea"/>
        <a:cs typeface="+mn-cs"/>
      </a:defRPr>
    </a:lvl5pPr>
    <a:lvl6pPr marL="3623310" algn="l" defTabSz="1449324" rtl="0" eaLnBrk="1" latinLnBrk="0" hangingPunct="1">
      <a:defRPr sz="1902" kern="1200">
        <a:solidFill>
          <a:schemeClr val="tx1"/>
        </a:solidFill>
        <a:latin typeface="+mn-lt"/>
        <a:ea typeface="+mn-ea"/>
        <a:cs typeface="+mn-cs"/>
      </a:defRPr>
    </a:lvl6pPr>
    <a:lvl7pPr marL="4347972" algn="l" defTabSz="1449324" rtl="0" eaLnBrk="1" latinLnBrk="0" hangingPunct="1">
      <a:defRPr sz="1902" kern="1200">
        <a:solidFill>
          <a:schemeClr val="tx1"/>
        </a:solidFill>
        <a:latin typeface="+mn-lt"/>
        <a:ea typeface="+mn-ea"/>
        <a:cs typeface="+mn-cs"/>
      </a:defRPr>
    </a:lvl7pPr>
    <a:lvl8pPr marL="5072634" algn="l" defTabSz="1449324" rtl="0" eaLnBrk="1" latinLnBrk="0" hangingPunct="1">
      <a:defRPr sz="1902" kern="1200">
        <a:solidFill>
          <a:schemeClr val="tx1"/>
        </a:solidFill>
        <a:latin typeface="+mn-lt"/>
        <a:ea typeface="+mn-ea"/>
        <a:cs typeface="+mn-cs"/>
      </a:defRPr>
    </a:lvl8pPr>
    <a:lvl9pPr marL="5797296" algn="l" defTabSz="1449324" rtl="0" eaLnBrk="1" latinLnBrk="0" hangingPunct="1">
      <a:defRPr sz="1902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3435350" y="850900"/>
            <a:ext cx="3055938" cy="229235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D3B102A-EDC8-431F-B475-B3229B34ED88}" type="slidenum">
              <a:rPr lang="ru-RU" smtClean="0"/>
              <a:pPr/>
              <a:t>0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68960992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3435350" y="850900"/>
            <a:ext cx="3055938" cy="229235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D3B102A-EDC8-431F-B475-B3229B34ED88}" type="slidenum">
              <a:rPr lang="ru-RU" smtClean="0"/>
              <a:pPr/>
              <a:t>1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69097356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3435350" y="850900"/>
            <a:ext cx="3055938" cy="229235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D3B102A-EDC8-431F-B475-B3229B34ED88}" type="slidenum">
              <a:rPr lang="ru-RU" smtClean="0"/>
              <a:pPr/>
              <a:t>2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35265067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8977D1F-4AE4-43F4-8A1E-CA1E32590B9B}" type="slidenum">
              <a:rPr lang="ru-RU" smtClean="0"/>
              <a:pPr/>
              <a:t>3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75345188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8977D1F-4AE4-43F4-8A1E-CA1E32590B9B}" type="slidenum">
              <a:rPr lang="ru-RU" smtClean="0"/>
              <a:pPr/>
              <a:t>4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9944615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699274" y="1363884"/>
            <a:ext cx="4800601" cy="20114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307"/>
            </a:lvl1pPr>
          </a:lstStyle>
          <a:p>
            <a:endParaRPr/>
          </a:p>
        </p:txBody>
      </p:sp>
      <p:sp>
        <p:nvSpPr>
          <p:cNvPr id="7" name="Holder 2">
            <a:extLst>
              <a:ext uri="{FF2B5EF4-FFF2-40B4-BE49-F238E27FC236}">
                <a16:creationId xmlns:a16="http://schemas.microsoft.com/office/drawing/2014/main" id="{7B23EBB8-90AE-42AD-89F1-AAACFA842C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25617" y="35233"/>
            <a:ext cx="3256857" cy="201594"/>
          </a:xfrm>
          <a:prstGeom prst="rect">
            <a:avLst/>
          </a:prstGeom>
        </p:spPr>
        <p:txBody>
          <a:bodyPr lIns="0" tIns="0" rIns="0" bIns="0"/>
          <a:lstStyle>
            <a:lvl1pPr algn="r">
              <a:defRPr sz="1310" b="1" i="0">
                <a:solidFill>
                  <a:schemeClr val="tx2"/>
                </a:solidFill>
                <a:latin typeface="Arial"/>
                <a:cs typeface="Arial"/>
              </a:defRPr>
            </a:lvl1pPr>
          </a:lstStyle>
          <a:p>
            <a:endParaRPr dirty="0"/>
          </a:p>
        </p:txBody>
      </p:sp>
      <p:sp>
        <p:nvSpPr>
          <p:cNvPr id="10" name="Дата 9">
            <a:extLst>
              <a:ext uri="{FF2B5EF4-FFF2-40B4-BE49-F238E27FC236}">
                <a16:creationId xmlns:a16="http://schemas.microsoft.com/office/drawing/2014/main" id="{20278EF6-AF14-48C2-AE7F-BB201C5464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6340C1-9663-4834-9678-E2A955AB6CD1}" type="datetime1">
              <a:rPr lang="en-US" smtClean="0"/>
              <a:pPr/>
              <a:t>12/23/2025</a:t>
            </a:fld>
            <a:endParaRPr lang="en-US" dirty="0"/>
          </a:p>
        </p:txBody>
      </p:sp>
      <p:sp>
        <p:nvSpPr>
          <p:cNvPr id="11" name="Нижний колонтитул 10">
            <a:extLst>
              <a:ext uri="{FF2B5EF4-FFF2-40B4-BE49-F238E27FC236}">
                <a16:creationId xmlns:a16="http://schemas.microsoft.com/office/drawing/2014/main" id="{673C5D05-5317-4410-986D-0EB45742A9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12" name="Номер слайда 11">
            <a:extLst>
              <a:ext uri="{FF2B5EF4-FFF2-40B4-BE49-F238E27FC236}">
                <a16:creationId xmlns:a16="http://schemas.microsoft.com/office/drawing/2014/main" id="{9B8336B5-74EC-4EED-88A6-FF7D2C8A8A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dirty="0"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5D0545A-7CB3-4638-8526-C2A293956A7E}" type="datetime1">
              <a:rPr lang="en-US" smtClean="0"/>
              <a:pPr/>
              <a:t>12/23/2025</a:t>
            </a:fld>
            <a:endParaRPr lang="en-US" dirty="0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2"/>
                </a:solidFill>
              </a:defRPr>
            </a:lvl1pPr>
          </a:lstStyle>
          <a:p>
            <a:fld id="{B6F15528-21DE-4FAA-801E-634DDDAF4B2B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6" name="Holder 2">
            <a:extLst>
              <a:ext uri="{FF2B5EF4-FFF2-40B4-BE49-F238E27FC236}">
                <a16:creationId xmlns:a16="http://schemas.microsoft.com/office/drawing/2014/main" id="{91CAA645-04DF-4798-A13E-280570ABE5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25617" y="35233"/>
            <a:ext cx="3256857" cy="201594"/>
          </a:xfrm>
          <a:prstGeom prst="rect">
            <a:avLst/>
          </a:prstGeom>
        </p:spPr>
        <p:txBody>
          <a:bodyPr lIns="0" tIns="0" rIns="0" bIns="0"/>
          <a:lstStyle>
            <a:lvl1pPr algn="r">
              <a:defRPr sz="1310" b="1" i="0">
                <a:solidFill>
                  <a:schemeClr val="tx2"/>
                </a:solidFill>
                <a:latin typeface="Arial"/>
                <a:cs typeface="Arial"/>
              </a:defRPr>
            </a:lvl1pPr>
          </a:lstStyle>
          <a:p>
            <a:endParaRPr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dirty="0"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B27DF15-E714-4CF6-BEF1-7D53FFC8CFCA}" type="datetime1">
              <a:rPr lang="en-US" smtClean="0"/>
              <a:pPr/>
              <a:t>12/23/2025</a:t>
            </a:fld>
            <a:endParaRPr lang="en-US" dirty="0"/>
          </a:p>
        </p:txBody>
      </p:sp>
      <p:sp>
        <p:nvSpPr>
          <p:cNvPr id="6" name="Holder 2">
            <a:extLst>
              <a:ext uri="{FF2B5EF4-FFF2-40B4-BE49-F238E27FC236}">
                <a16:creationId xmlns:a16="http://schemas.microsoft.com/office/drawing/2014/main" id="{E801F513-37A4-4436-BBD3-3D2847934C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25617" y="35233"/>
            <a:ext cx="3256857" cy="201594"/>
          </a:xfrm>
          <a:prstGeom prst="rect">
            <a:avLst/>
          </a:prstGeom>
        </p:spPr>
        <p:txBody>
          <a:bodyPr lIns="0" tIns="0" rIns="0" bIns="0"/>
          <a:lstStyle>
            <a:lvl1pPr algn="r">
              <a:defRPr sz="1310" b="1" i="0">
                <a:solidFill>
                  <a:schemeClr val="tx2"/>
                </a:solidFill>
                <a:latin typeface="Arial"/>
                <a:cs typeface="Arial"/>
              </a:defRPr>
            </a:lvl1pPr>
          </a:lstStyle>
          <a:p>
            <a:endParaRPr dirty="0"/>
          </a:p>
        </p:txBody>
      </p:sp>
      <p:sp>
        <p:nvSpPr>
          <p:cNvPr id="14" name="Holder 6">
            <a:extLst>
              <a:ext uri="{FF2B5EF4-FFF2-40B4-BE49-F238E27FC236}">
                <a16:creationId xmlns:a16="http://schemas.microsoft.com/office/drawing/2014/main" id="{72B907B9-426E-4B38-8F01-4BD15A5C52DA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>
          <a:xfrm>
            <a:off x="5205132" y="4916696"/>
            <a:ext cx="1577341" cy="20159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 sz="1310" b="1">
                <a:solidFill>
                  <a:schemeClr val="tx2"/>
                </a:solidFill>
              </a:defRPr>
            </a:lvl1pPr>
          </a:lstStyle>
          <a:p>
            <a:fld id="{B6F15528-21DE-4FAA-801E-634DDDAF4B2B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42900" y="3684404"/>
            <a:ext cx="3176686" cy="193899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342901" y="4783457"/>
            <a:ext cx="1577341" cy="878061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F1FDA38-3827-4210-964C-B9BB6950A0CD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23.12.2025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62075C6-3FCA-44D6-AF79-67455D1720D9}" type="slidenum">
              <a:rPr lang="ru-RU" altLang="ru-RU"/>
              <a:pPr/>
              <a:t>‹#›</a:t>
            </a:fld>
            <a:endParaRPr lang="ru-RU" altLang="ru-RU" dirty="0"/>
          </a:p>
        </p:txBody>
      </p:sp>
    </p:spTree>
    <p:extLst>
      <p:ext uri="{BB962C8B-B14F-4D97-AF65-F5344CB8AC3E}">
        <p14:creationId xmlns:p14="http://schemas.microsoft.com/office/powerpoint/2010/main" val="87096807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.png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18929" y="2425391"/>
            <a:ext cx="4509180" cy="184666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200" b="1" i="0">
                <a:solidFill>
                  <a:srgbClr val="003B5A"/>
                </a:solidFill>
                <a:latin typeface="Arial"/>
                <a:cs typeface="Arial"/>
              </a:defRPr>
            </a:lvl1pPr>
          </a:lstStyle>
          <a:p>
            <a:endParaRPr dirty="0"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42900" y="3684404"/>
            <a:ext cx="3176686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 dirty="0"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2331721" y="4783459"/>
            <a:ext cx="2194560" cy="43907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dirty="0"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342901" y="4783457"/>
            <a:ext cx="1577341" cy="43907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06340C1-9663-4834-9678-E2A955AB6CD1}" type="datetime1">
              <a:rPr lang="en-US" smtClean="0"/>
              <a:pPr/>
              <a:t>12/23/2025</a:t>
            </a:fld>
            <a:endParaRPr lang="en-US" dirty="0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5205132" y="4916696"/>
            <a:ext cx="1577341" cy="20159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 sz="1310" b="1">
                <a:solidFill>
                  <a:schemeClr val="tx2"/>
                </a:solidFill>
              </a:defRPr>
            </a:lvl1pPr>
          </a:lstStyle>
          <a:p>
            <a:fld id="{B6F15528-21DE-4FAA-801E-634DDDAF4B2B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9" name="object 2">
            <a:extLst>
              <a:ext uri="{FF2B5EF4-FFF2-40B4-BE49-F238E27FC236}">
                <a16:creationId xmlns:a16="http://schemas.microsoft.com/office/drawing/2014/main" id="{250F777F-F515-4D06-8533-650D147B7E4D}"/>
              </a:ext>
            </a:extLst>
          </p:cNvPr>
          <p:cNvSpPr/>
          <p:nvPr userDrawn="1"/>
        </p:nvSpPr>
        <p:spPr>
          <a:xfrm flipV="1">
            <a:off x="-1" y="322685"/>
            <a:ext cx="6851723" cy="210729"/>
          </a:xfrm>
          <a:custGeom>
            <a:avLst/>
            <a:gdLst/>
            <a:ahLst/>
            <a:cxnLst/>
            <a:rect l="l" t="t" r="r" b="b"/>
            <a:pathLst>
              <a:path w="4416425">
                <a:moveTo>
                  <a:pt x="0" y="0"/>
                </a:moveTo>
                <a:lnTo>
                  <a:pt x="4415994" y="0"/>
                </a:lnTo>
              </a:path>
            </a:pathLst>
          </a:custGeom>
          <a:ln w="12700">
            <a:solidFill>
              <a:schemeClr val="bg1">
                <a:lumMod val="85000"/>
              </a:schemeClr>
            </a:solidFill>
          </a:ln>
        </p:spPr>
        <p:txBody>
          <a:bodyPr wrap="square" lIns="0" tIns="0" rIns="0" bIns="0" rtlCol="0"/>
          <a:lstStyle/>
          <a:p>
            <a:endParaRPr sz="2142" dirty="0"/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BE07E7B4-4E17-4405-93E2-17D14195C157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" y="51400"/>
            <a:ext cx="1051831" cy="411739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4" r:id="rId2"/>
    <p:sldLayoutId id="2147483665" r:id="rId3"/>
    <p:sldLayoutId id="2147483666" r:id="rId4"/>
  </p:sldLayoutIdLst>
  <p:hf hdr="0" ftr="0" dt="0"/>
  <p:txStyles>
    <p:titleStyle>
      <a:lvl1pPr>
        <a:defRPr sz="2378"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543859">
        <a:defRPr>
          <a:latin typeface="+mn-lt"/>
          <a:ea typeface="+mn-ea"/>
          <a:cs typeface="+mn-cs"/>
        </a:defRPr>
      </a:lvl2pPr>
      <a:lvl3pPr marL="1087718">
        <a:defRPr>
          <a:latin typeface="+mn-lt"/>
          <a:ea typeface="+mn-ea"/>
          <a:cs typeface="+mn-cs"/>
        </a:defRPr>
      </a:lvl3pPr>
      <a:lvl4pPr marL="1631576">
        <a:defRPr>
          <a:latin typeface="+mn-lt"/>
          <a:ea typeface="+mn-ea"/>
          <a:cs typeface="+mn-cs"/>
        </a:defRPr>
      </a:lvl4pPr>
      <a:lvl5pPr marL="2175435">
        <a:defRPr>
          <a:latin typeface="+mn-lt"/>
          <a:ea typeface="+mn-ea"/>
          <a:cs typeface="+mn-cs"/>
        </a:defRPr>
      </a:lvl5pPr>
      <a:lvl6pPr marL="2719295">
        <a:defRPr>
          <a:latin typeface="+mn-lt"/>
          <a:ea typeface="+mn-ea"/>
          <a:cs typeface="+mn-cs"/>
        </a:defRPr>
      </a:lvl6pPr>
      <a:lvl7pPr marL="3263153">
        <a:defRPr>
          <a:latin typeface="+mn-lt"/>
          <a:ea typeface="+mn-ea"/>
          <a:cs typeface="+mn-cs"/>
        </a:defRPr>
      </a:lvl7pPr>
      <a:lvl8pPr marL="3807012">
        <a:defRPr>
          <a:latin typeface="+mn-lt"/>
          <a:ea typeface="+mn-ea"/>
          <a:cs typeface="+mn-cs"/>
        </a:defRPr>
      </a:lvl8pPr>
      <a:lvl9pPr marL="4350872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543859">
        <a:defRPr>
          <a:latin typeface="+mn-lt"/>
          <a:ea typeface="+mn-ea"/>
          <a:cs typeface="+mn-cs"/>
        </a:defRPr>
      </a:lvl2pPr>
      <a:lvl3pPr marL="1087718">
        <a:defRPr>
          <a:latin typeface="+mn-lt"/>
          <a:ea typeface="+mn-ea"/>
          <a:cs typeface="+mn-cs"/>
        </a:defRPr>
      </a:lvl3pPr>
      <a:lvl4pPr marL="1631576">
        <a:defRPr>
          <a:latin typeface="+mn-lt"/>
          <a:ea typeface="+mn-ea"/>
          <a:cs typeface="+mn-cs"/>
        </a:defRPr>
      </a:lvl4pPr>
      <a:lvl5pPr marL="2175435">
        <a:defRPr>
          <a:latin typeface="+mn-lt"/>
          <a:ea typeface="+mn-ea"/>
          <a:cs typeface="+mn-cs"/>
        </a:defRPr>
      </a:lvl5pPr>
      <a:lvl6pPr marL="2719295">
        <a:defRPr>
          <a:latin typeface="+mn-lt"/>
          <a:ea typeface="+mn-ea"/>
          <a:cs typeface="+mn-cs"/>
        </a:defRPr>
      </a:lvl6pPr>
      <a:lvl7pPr marL="3263153">
        <a:defRPr>
          <a:latin typeface="+mn-lt"/>
          <a:ea typeface="+mn-ea"/>
          <a:cs typeface="+mn-cs"/>
        </a:defRPr>
      </a:lvl7pPr>
      <a:lvl8pPr marL="3807012">
        <a:defRPr>
          <a:latin typeface="+mn-lt"/>
          <a:ea typeface="+mn-ea"/>
          <a:cs typeface="+mn-cs"/>
        </a:defRPr>
      </a:lvl8pPr>
      <a:lvl9pPr marL="4350872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6.png"/><Relationship Id="rId5" Type="http://schemas.openxmlformats.org/officeDocument/2006/relationships/image" Target="../media/image3.jpeg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3.jpeg"/><Relationship Id="rId5" Type="http://schemas.openxmlformats.org/officeDocument/2006/relationships/image" Target="../media/image5.png"/><Relationship Id="rId4" Type="http://schemas.openxmlformats.org/officeDocument/2006/relationships/image" Target="../media/image9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3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object 8"/>
          <p:cNvSpPr/>
          <p:nvPr/>
        </p:nvSpPr>
        <p:spPr>
          <a:xfrm>
            <a:off x="9583" y="4913344"/>
            <a:ext cx="6842140" cy="0"/>
          </a:xfrm>
          <a:custGeom>
            <a:avLst/>
            <a:gdLst/>
            <a:ahLst/>
            <a:cxnLst/>
            <a:rect l="l" t="t" r="r" b="b"/>
            <a:pathLst>
              <a:path w="5752465">
                <a:moveTo>
                  <a:pt x="0" y="0"/>
                </a:moveTo>
                <a:lnTo>
                  <a:pt x="5751940" y="0"/>
                </a:lnTo>
              </a:path>
            </a:pathLst>
          </a:custGeom>
          <a:ln w="9525">
            <a:solidFill>
              <a:srgbClr val="003B59"/>
            </a:solidFill>
          </a:ln>
        </p:spPr>
        <p:txBody>
          <a:bodyPr wrap="square" lIns="0" tIns="0" rIns="0" bIns="0" rtlCol="0"/>
          <a:lstStyle/>
          <a:p>
            <a:endParaRPr sz="2142" dirty="0"/>
          </a:p>
        </p:txBody>
      </p:sp>
      <p:sp>
        <p:nvSpPr>
          <p:cNvPr id="9" name="object 9"/>
          <p:cNvSpPr/>
          <p:nvPr/>
        </p:nvSpPr>
        <p:spPr>
          <a:xfrm>
            <a:off x="4876800" y="412865"/>
            <a:ext cx="1974297" cy="4380723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2142" dirty="0"/>
          </a:p>
        </p:txBody>
      </p:sp>
      <p:sp>
        <p:nvSpPr>
          <p:cNvPr id="10" name="TextBox 9"/>
          <p:cNvSpPr txBox="1"/>
          <p:nvPr/>
        </p:nvSpPr>
        <p:spPr>
          <a:xfrm>
            <a:off x="457200" y="1644735"/>
            <a:ext cx="60960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200" b="1" dirty="0">
                <a:solidFill>
                  <a:srgbClr val="11437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Открытие </a:t>
            </a:r>
            <a:r>
              <a:rPr lang="ru-RU" sz="2200" b="1" dirty="0" smtClean="0">
                <a:solidFill>
                  <a:srgbClr val="11437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лицевых счетов участникам </a:t>
            </a:r>
            <a:r>
              <a:rPr lang="ru-RU" sz="2200" b="1" dirty="0">
                <a:solidFill>
                  <a:srgbClr val="11437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казначейского сопровождения</a:t>
            </a:r>
            <a:endParaRPr lang="ru-RU" sz="2200" dirty="0">
              <a:solidFill>
                <a:srgbClr val="11437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0" name="object 2">
            <a:extLst>
              <a:ext uri="{FF2B5EF4-FFF2-40B4-BE49-F238E27FC236}">
                <a16:creationId xmlns:a16="http://schemas.microsoft.com/office/drawing/2014/main" id="{5B18A36C-A304-4C91-856D-493F17EA7DB3}"/>
              </a:ext>
            </a:extLst>
          </p:cNvPr>
          <p:cNvSpPr/>
          <p:nvPr/>
        </p:nvSpPr>
        <p:spPr>
          <a:xfrm flipV="1">
            <a:off x="0" y="322684"/>
            <a:ext cx="6553200" cy="210729"/>
          </a:xfrm>
          <a:custGeom>
            <a:avLst/>
            <a:gdLst/>
            <a:ahLst/>
            <a:cxnLst/>
            <a:rect l="l" t="t" r="r" b="b"/>
            <a:pathLst>
              <a:path w="4416425">
                <a:moveTo>
                  <a:pt x="0" y="0"/>
                </a:moveTo>
                <a:lnTo>
                  <a:pt x="4415994" y="0"/>
                </a:lnTo>
              </a:path>
            </a:pathLst>
          </a:custGeom>
          <a:ln w="12700">
            <a:solidFill>
              <a:schemeClr val="bg1">
                <a:lumMod val="85000"/>
              </a:schemeClr>
            </a:solidFill>
          </a:ln>
        </p:spPr>
        <p:txBody>
          <a:bodyPr wrap="square" lIns="0" tIns="0" rIns="0" bIns="0" rtlCol="0"/>
          <a:lstStyle/>
          <a:p>
            <a:endParaRPr sz="2142" dirty="0"/>
          </a:p>
        </p:txBody>
      </p:sp>
      <p:pic>
        <p:nvPicPr>
          <p:cNvPr id="13" name="Рисунок 8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33400" cy="51435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252537" y="1982057"/>
            <a:ext cx="4657725" cy="19503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6" name="Picture 5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81000" y="3486150"/>
            <a:ext cx="1780942" cy="8748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object 8"/>
          <p:cNvSpPr/>
          <p:nvPr/>
        </p:nvSpPr>
        <p:spPr>
          <a:xfrm>
            <a:off x="9583" y="4913344"/>
            <a:ext cx="6842140" cy="0"/>
          </a:xfrm>
          <a:custGeom>
            <a:avLst/>
            <a:gdLst/>
            <a:ahLst/>
            <a:cxnLst/>
            <a:rect l="l" t="t" r="r" b="b"/>
            <a:pathLst>
              <a:path w="5752465">
                <a:moveTo>
                  <a:pt x="0" y="0"/>
                </a:moveTo>
                <a:lnTo>
                  <a:pt x="5751940" y="0"/>
                </a:lnTo>
              </a:path>
            </a:pathLst>
          </a:custGeom>
          <a:ln w="9525">
            <a:solidFill>
              <a:srgbClr val="003B59"/>
            </a:solidFill>
          </a:ln>
        </p:spPr>
        <p:txBody>
          <a:bodyPr wrap="square" lIns="0" tIns="0" rIns="0" bIns="0" rtlCol="0"/>
          <a:lstStyle/>
          <a:p>
            <a:endParaRPr sz="2142" dirty="0"/>
          </a:p>
        </p:txBody>
      </p:sp>
      <p:sp>
        <p:nvSpPr>
          <p:cNvPr id="47" name="Прямоугольник 46"/>
          <p:cNvSpPr/>
          <p:nvPr/>
        </p:nvSpPr>
        <p:spPr>
          <a:xfrm>
            <a:off x="1295400" y="1962150"/>
            <a:ext cx="1257300" cy="261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ru-RU" sz="1100" b="1" dirty="0" smtClean="0"/>
          </a:p>
        </p:txBody>
      </p:sp>
      <p:sp>
        <p:nvSpPr>
          <p:cNvPr id="48" name="Прямоугольник 47"/>
          <p:cNvSpPr/>
          <p:nvPr/>
        </p:nvSpPr>
        <p:spPr>
          <a:xfrm>
            <a:off x="2590800" y="971550"/>
            <a:ext cx="15621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1200" dirty="0" smtClean="0"/>
          </a:p>
          <a:p>
            <a:pPr algn="ctr"/>
            <a:endParaRPr lang="ru-RU" sz="1200" dirty="0" smtClean="0"/>
          </a:p>
        </p:txBody>
      </p:sp>
      <p:pic>
        <p:nvPicPr>
          <p:cNvPr id="22" name="Рисунок 8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33400" cy="514350"/>
          </a:xfrm>
          <a:prstGeom prst="rect">
            <a:avLst/>
          </a:prstGeom>
        </p:spPr>
      </p:pic>
      <p:pic>
        <p:nvPicPr>
          <p:cNvPr id="24" name="Рисунок 8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33400" cy="514350"/>
          </a:xfrm>
          <a:prstGeom prst="rect">
            <a:avLst/>
          </a:prstGeom>
        </p:spPr>
      </p:pic>
      <p:sp>
        <p:nvSpPr>
          <p:cNvPr id="25" name="TextBox 24"/>
          <p:cNvSpPr txBox="1"/>
          <p:nvPr/>
        </p:nvSpPr>
        <p:spPr>
          <a:xfrm>
            <a:off x="2362200" y="57150"/>
            <a:ext cx="426720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1500" b="1" dirty="0" smtClean="0">
                <a:solidFill>
                  <a:srgbClr val="002060"/>
                </a:solidFill>
              </a:rPr>
              <a:t>Лицевой счет участника </a:t>
            </a:r>
          </a:p>
          <a:p>
            <a:pPr algn="r"/>
            <a:r>
              <a:rPr lang="ru-RU" sz="1500" b="1" dirty="0" smtClean="0">
                <a:solidFill>
                  <a:srgbClr val="002060"/>
                </a:solidFill>
              </a:rPr>
              <a:t>казначейского сопровождения</a:t>
            </a:r>
            <a:endParaRPr lang="ru-RU" sz="1500" b="1" dirty="0">
              <a:solidFill>
                <a:srgbClr val="002060"/>
              </a:solidFill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533400" y="819150"/>
            <a:ext cx="57150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1600" dirty="0" smtClean="0">
                <a:solidFill>
                  <a:srgbClr val="002060"/>
                </a:solidFill>
              </a:rPr>
              <a:t>Приказ Федерального казначейства от 22.12.2021 № 44н "Об утверждении Порядка открытия лицевых счетов территориальными органами Федерального казначейства участникам казначейского сопровождения"</a:t>
            </a:r>
            <a:endParaRPr lang="ru-RU" sz="1600" dirty="0">
              <a:solidFill>
                <a:srgbClr val="002060"/>
              </a:solidFill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2209800" y="4019550"/>
            <a:ext cx="4495800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b="1" dirty="0" smtClean="0"/>
              <a:t>*</a:t>
            </a:r>
            <a:r>
              <a:rPr lang="ru-RU" sz="1200" b="1" dirty="0" smtClean="0"/>
              <a:t>Тип бюджета:</a:t>
            </a:r>
          </a:p>
          <a:p>
            <a:r>
              <a:rPr lang="ru-RU" sz="1200" dirty="0" smtClean="0"/>
              <a:t>1 – Федеральный бюджет (ЛС открывается на уровне ЦС)</a:t>
            </a:r>
          </a:p>
          <a:p>
            <a:r>
              <a:rPr lang="ru-RU" sz="1200" dirty="0" smtClean="0"/>
              <a:t>2 – бюджет субъекта Российской Федерации </a:t>
            </a:r>
          </a:p>
          <a:p>
            <a:r>
              <a:rPr lang="ru-RU" sz="1200" dirty="0" smtClean="0"/>
              <a:t>3 – местный бюджет</a:t>
            </a:r>
            <a:endParaRPr lang="ru-RU" sz="1200" dirty="0"/>
          </a:p>
        </p:txBody>
      </p:sp>
      <p:sp>
        <p:nvSpPr>
          <p:cNvPr id="33" name="TextBox 32"/>
          <p:cNvSpPr txBox="1"/>
          <p:nvPr/>
        </p:nvSpPr>
        <p:spPr>
          <a:xfrm>
            <a:off x="2667000" y="3028950"/>
            <a:ext cx="1524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 smtClean="0"/>
              <a:t>*</a:t>
            </a:r>
          </a:p>
        </p:txBody>
      </p:sp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2667000" y="1996786"/>
            <a:ext cx="914400" cy="4987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5" name="Picture 7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3581717" y="2038350"/>
            <a:ext cx="533083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41620200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object 8"/>
          <p:cNvSpPr/>
          <p:nvPr/>
        </p:nvSpPr>
        <p:spPr>
          <a:xfrm>
            <a:off x="9583" y="4913344"/>
            <a:ext cx="6842140" cy="0"/>
          </a:xfrm>
          <a:custGeom>
            <a:avLst/>
            <a:gdLst/>
            <a:ahLst/>
            <a:cxnLst/>
            <a:rect l="l" t="t" r="r" b="b"/>
            <a:pathLst>
              <a:path w="5752465">
                <a:moveTo>
                  <a:pt x="0" y="0"/>
                </a:moveTo>
                <a:lnTo>
                  <a:pt x="5751940" y="0"/>
                </a:lnTo>
              </a:path>
            </a:pathLst>
          </a:custGeom>
          <a:ln w="9525">
            <a:solidFill>
              <a:srgbClr val="003B59"/>
            </a:solidFill>
          </a:ln>
        </p:spPr>
        <p:txBody>
          <a:bodyPr wrap="square" lIns="0" tIns="0" rIns="0" bIns="0" rtlCol="0"/>
          <a:lstStyle/>
          <a:p>
            <a:endParaRPr sz="2142" dirty="0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F29AD3B2-72C4-4B08-AD9B-62CE292C6BCD}"/>
              </a:ext>
            </a:extLst>
          </p:cNvPr>
          <p:cNvSpPr txBox="1"/>
          <p:nvPr/>
        </p:nvSpPr>
        <p:spPr>
          <a:xfrm>
            <a:off x="2514601" y="106466"/>
            <a:ext cx="435698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1400" b="1" dirty="0" smtClean="0">
                <a:solidFill>
                  <a:srgbClr val="11437F"/>
                </a:solidFill>
              </a:rPr>
              <a:t>Варианты открытия лицевого счета </a:t>
            </a:r>
            <a:r>
              <a:rPr lang="ru-RU" sz="1200" b="1" dirty="0" smtClean="0">
                <a:solidFill>
                  <a:srgbClr val="11437F"/>
                </a:solidFill>
              </a:rPr>
              <a:t>71 типа</a:t>
            </a:r>
            <a:endParaRPr lang="ru-RU" sz="1200" dirty="0">
              <a:solidFill>
                <a:srgbClr val="11437F"/>
              </a:solidFill>
            </a:endParaRPr>
          </a:p>
        </p:txBody>
      </p:sp>
      <p:sp>
        <p:nvSpPr>
          <p:cNvPr id="47" name="Прямоугольник 46"/>
          <p:cNvSpPr/>
          <p:nvPr/>
        </p:nvSpPr>
        <p:spPr>
          <a:xfrm>
            <a:off x="1295400" y="1962150"/>
            <a:ext cx="1257300" cy="261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ru-RU" sz="1100" b="1" dirty="0" smtClean="0"/>
          </a:p>
        </p:txBody>
      </p:sp>
      <p:sp>
        <p:nvSpPr>
          <p:cNvPr id="2" name="Скругленный прямоугольник 1"/>
          <p:cNvSpPr/>
          <p:nvPr/>
        </p:nvSpPr>
        <p:spPr>
          <a:xfrm>
            <a:off x="800926" y="603825"/>
            <a:ext cx="5486400" cy="609600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dirty="0" smtClean="0">
                <a:ln>
                  <a:solidFill>
                    <a:schemeClr val="tx1"/>
                  </a:solidFill>
                </a:ln>
                <a:solidFill>
                  <a:srgbClr val="11437F"/>
                </a:solidFill>
              </a:rPr>
              <a:t>Варианты открытия лицевого счета участника казначейского сопровождения</a:t>
            </a:r>
            <a:endParaRPr lang="ru-RU" sz="2000" dirty="0">
              <a:ln>
                <a:solidFill>
                  <a:schemeClr val="tx1"/>
                </a:solidFill>
              </a:ln>
              <a:solidFill>
                <a:srgbClr val="11437F"/>
              </a:solidFill>
            </a:endParaRPr>
          </a:p>
        </p:txBody>
      </p:sp>
      <p:cxnSp>
        <p:nvCxnSpPr>
          <p:cNvPr id="36" name="Прямая со стрелкой 35"/>
          <p:cNvCxnSpPr/>
          <p:nvPr/>
        </p:nvCxnSpPr>
        <p:spPr>
          <a:xfrm>
            <a:off x="5105400" y="1222117"/>
            <a:ext cx="739533" cy="181633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Скругленный прямоугольник 37"/>
          <p:cNvSpPr/>
          <p:nvPr/>
        </p:nvSpPr>
        <p:spPr>
          <a:xfrm>
            <a:off x="3924300" y="1417112"/>
            <a:ext cx="2720975" cy="1447800"/>
          </a:xfrm>
          <a:prstGeom prst="roundRect">
            <a:avLst/>
          </a:prstGeom>
          <a:solidFill>
            <a:schemeClr val="bg1"/>
          </a:solidFill>
          <a:ln>
            <a:solidFill>
              <a:schemeClr val="tx2"/>
            </a:solidFill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ru-RU" sz="790" dirty="0">
                <a:solidFill>
                  <a:srgbClr val="002060"/>
                </a:solidFill>
              </a:rPr>
              <a:t>Участник казначейского сопровождения </a:t>
            </a:r>
            <a:r>
              <a:rPr lang="ru-RU" sz="790" dirty="0" smtClean="0">
                <a:solidFill>
                  <a:srgbClr val="002060"/>
                </a:solidFill>
              </a:rPr>
              <a:t>формирует с использованием личного кабинета ГИИС «Электронный бюджет» </a:t>
            </a:r>
            <a:r>
              <a:rPr lang="ru-RU" sz="790" b="1" dirty="0" smtClean="0">
                <a:solidFill>
                  <a:srgbClr val="002060"/>
                </a:solidFill>
              </a:rPr>
              <a:t>электронный документ </a:t>
            </a:r>
            <a:r>
              <a:rPr lang="ru-RU" sz="790" dirty="0" smtClean="0">
                <a:solidFill>
                  <a:srgbClr val="002060"/>
                </a:solidFill>
              </a:rPr>
              <a:t>для </a:t>
            </a:r>
            <a:r>
              <a:rPr lang="ru-RU" sz="790" dirty="0">
                <a:solidFill>
                  <a:srgbClr val="002060"/>
                </a:solidFill>
              </a:rPr>
              <a:t>открытия лицевого </a:t>
            </a:r>
            <a:r>
              <a:rPr lang="ru-RU" sz="790" dirty="0" smtClean="0">
                <a:solidFill>
                  <a:srgbClr val="002060"/>
                </a:solidFill>
              </a:rPr>
              <a:t>счета , ранее зарезервированного через </a:t>
            </a:r>
          </a:p>
          <a:p>
            <a:r>
              <a:rPr lang="ru-RU" sz="790" dirty="0" smtClean="0">
                <a:solidFill>
                  <a:srgbClr val="002060"/>
                </a:solidFill>
              </a:rPr>
              <a:t>      личный кабинет ЕИС в сфере   </a:t>
            </a:r>
          </a:p>
          <a:p>
            <a:r>
              <a:rPr lang="ru-RU" sz="790" dirty="0" smtClean="0">
                <a:solidFill>
                  <a:srgbClr val="002060"/>
                </a:solidFill>
              </a:rPr>
              <a:t>        закупок</a:t>
            </a:r>
            <a:endParaRPr lang="ru-RU" sz="790" dirty="0">
              <a:solidFill>
                <a:srgbClr val="002060"/>
              </a:solidFill>
            </a:endParaRPr>
          </a:p>
        </p:txBody>
      </p:sp>
      <p:sp>
        <p:nvSpPr>
          <p:cNvPr id="39" name="Скругленный прямоугольник 38"/>
          <p:cNvSpPr/>
          <p:nvPr/>
        </p:nvSpPr>
        <p:spPr>
          <a:xfrm>
            <a:off x="597878" y="1378095"/>
            <a:ext cx="2438399" cy="1474036"/>
          </a:xfrm>
          <a:prstGeom prst="roundRect">
            <a:avLst/>
          </a:prstGeom>
          <a:solidFill>
            <a:schemeClr val="bg1"/>
          </a:solidFill>
          <a:ln>
            <a:solidFill>
              <a:schemeClr val="tx2"/>
            </a:solidFill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ru-RU" sz="800" dirty="0" smtClean="0">
                <a:solidFill>
                  <a:srgbClr val="002060"/>
                </a:solidFill>
              </a:rPr>
              <a:t>Участник </a:t>
            </a:r>
            <a:r>
              <a:rPr lang="ru-RU" sz="800" dirty="0">
                <a:solidFill>
                  <a:srgbClr val="002060"/>
                </a:solidFill>
              </a:rPr>
              <a:t>казначейского сопровождения </a:t>
            </a:r>
            <a:r>
              <a:rPr lang="ru-RU" sz="800" dirty="0" smtClean="0">
                <a:solidFill>
                  <a:srgbClr val="002060"/>
                </a:solidFill>
              </a:rPr>
              <a:t>формирует с использованием личного кабинета ГИИС «Электронный бюджет» </a:t>
            </a:r>
            <a:r>
              <a:rPr lang="ru-RU" sz="800" b="1" dirty="0" smtClean="0">
                <a:solidFill>
                  <a:srgbClr val="002060"/>
                </a:solidFill>
              </a:rPr>
              <a:t>электронный документ </a:t>
            </a:r>
            <a:r>
              <a:rPr lang="ru-RU" sz="800" dirty="0" smtClean="0">
                <a:solidFill>
                  <a:srgbClr val="002060"/>
                </a:solidFill>
              </a:rPr>
              <a:t>для открытия лицевого счета</a:t>
            </a:r>
            <a:endParaRPr lang="ru-RU" sz="800" dirty="0">
              <a:solidFill>
                <a:srgbClr val="002060"/>
              </a:solidFill>
            </a:endParaRPr>
          </a:p>
        </p:txBody>
      </p:sp>
      <p:sp>
        <p:nvSpPr>
          <p:cNvPr id="23" name="Стрелка вниз 22"/>
          <p:cNvSpPr/>
          <p:nvPr/>
        </p:nvSpPr>
        <p:spPr>
          <a:xfrm>
            <a:off x="3430653" y="3867149"/>
            <a:ext cx="226947" cy="191911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cxnSp>
        <p:nvCxnSpPr>
          <p:cNvPr id="54" name="Прямая со стрелкой 53"/>
          <p:cNvCxnSpPr>
            <a:endCxn id="39" idx="0"/>
          </p:cNvCxnSpPr>
          <p:nvPr/>
        </p:nvCxnSpPr>
        <p:spPr>
          <a:xfrm flipH="1">
            <a:off x="1817078" y="1229116"/>
            <a:ext cx="775992" cy="148979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113703" y="2430344"/>
            <a:ext cx="1332990" cy="2529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123343" y="2361197"/>
            <a:ext cx="782515" cy="3912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7" name="Rounded Rectangle 26"/>
          <p:cNvSpPr/>
          <p:nvPr/>
        </p:nvSpPr>
        <p:spPr>
          <a:xfrm>
            <a:off x="533400" y="3013610"/>
            <a:ext cx="6248400" cy="1787277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pic>
        <p:nvPicPr>
          <p:cNvPr id="28" name="Picture 5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27185" y="3777297"/>
            <a:ext cx="729848" cy="3535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9" name="Скругленный прямоугольник 16"/>
          <p:cNvSpPr/>
          <p:nvPr/>
        </p:nvSpPr>
        <p:spPr>
          <a:xfrm>
            <a:off x="1357033" y="3113286"/>
            <a:ext cx="4815993" cy="436418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900" dirty="0" smtClean="0">
                <a:solidFill>
                  <a:schemeClr val="tx2"/>
                </a:solidFill>
              </a:rPr>
              <a:t>Заявление на внесение изменений в КРЛС (тип «Открытие»)</a:t>
            </a:r>
            <a:r>
              <a:rPr lang="en-US" sz="900" dirty="0" smtClean="0">
                <a:solidFill>
                  <a:schemeClr val="tx2"/>
                </a:solidFill>
              </a:rPr>
              <a:t> </a:t>
            </a:r>
            <a:r>
              <a:rPr lang="ru-RU" sz="900" dirty="0" smtClean="0">
                <a:solidFill>
                  <a:schemeClr val="tx2"/>
                </a:solidFill>
              </a:rPr>
              <a:t>при условии включения организации в Сводный реестр или Реестр ИП и КФХ</a:t>
            </a:r>
            <a:endParaRPr lang="ru-RU" sz="900" dirty="0">
              <a:solidFill>
                <a:schemeClr val="tx2"/>
              </a:solidFill>
            </a:endParaRPr>
          </a:p>
        </p:txBody>
      </p:sp>
      <p:sp>
        <p:nvSpPr>
          <p:cNvPr id="30" name="Прямоугольник 21"/>
          <p:cNvSpPr/>
          <p:nvPr/>
        </p:nvSpPr>
        <p:spPr>
          <a:xfrm>
            <a:off x="947440" y="4362774"/>
            <a:ext cx="5486400" cy="380999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 smtClean="0">
                <a:solidFill>
                  <a:srgbClr val="002060"/>
                </a:solidFill>
              </a:rPr>
              <a:t>Внесение записи об открытии ЛС 71 типа</a:t>
            </a:r>
            <a:endParaRPr lang="ru-RU" sz="1400" b="1" dirty="0">
              <a:solidFill>
                <a:srgbClr val="002060"/>
              </a:solidFill>
            </a:endParaRPr>
          </a:p>
          <a:p>
            <a:pPr algn="ctr"/>
            <a:r>
              <a:rPr lang="ru-RU" sz="1400" b="1" dirty="0" smtClean="0">
                <a:solidFill>
                  <a:srgbClr val="002060"/>
                </a:solidFill>
              </a:rPr>
              <a:t>в Книгу регистрации лицевых счетов</a:t>
            </a:r>
            <a:endParaRPr lang="ru-RU" sz="1400" b="1" dirty="0">
              <a:solidFill>
                <a:srgbClr val="002060"/>
              </a:solidFill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2379887" y="3575918"/>
            <a:ext cx="3106513" cy="6617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Исполняется сотрудником ТОФК</a:t>
            </a:r>
          </a:p>
          <a:p>
            <a:pPr algn="ctr"/>
            <a:endParaRPr lang="ru-RU" sz="3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ru-RU" sz="10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для 71 </a:t>
            </a:r>
            <a:r>
              <a:rPr lang="ru-RU" sz="1000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лс</a:t>
            </a:r>
            <a:r>
              <a:rPr lang="ru-RU" sz="10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доводится до статуса </a:t>
            </a:r>
          </a:p>
          <a:p>
            <a:pPr algn="ctr"/>
            <a:r>
              <a:rPr lang="ru-RU" sz="10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«На обработке ЦС»)</a:t>
            </a:r>
            <a:endParaRPr lang="ru-RU" sz="10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3" name="Down Arrow 42"/>
          <p:cNvSpPr/>
          <p:nvPr/>
        </p:nvSpPr>
        <p:spPr>
          <a:xfrm>
            <a:off x="2379887" y="3524928"/>
            <a:ext cx="228600" cy="60960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cxnSp>
        <p:nvCxnSpPr>
          <p:cNvPr id="52" name="Прямая со стрелкой 51"/>
          <p:cNvCxnSpPr/>
          <p:nvPr/>
        </p:nvCxnSpPr>
        <p:spPr>
          <a:xfrm>
            <a:off x="1855177" y="2852131"/>
            <a:ext cx="1575476" cy="177544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Прямая со стрелкой 52"/>
          <p:cNvCxnSpPr>
            <a:endCxn id="27" idx="0"/>
          </p:cNvCxnSpPr>
          <p:nvPr/>
        </p:nvCxnSpPr>
        <p:spPr>
          <a:xfrm flipH="1">
            <a:off x="3657600" y="2809817"/>
            <a:ext cx="1591640" cy="203793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1" name="Рисунок 84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33400" cy="5143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901899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576" y="721588"/>
            <a:ext cx="6973824" cy="3478129"/>
          </a:xfrm>
          <a:prstGeom prst="rect">
            <a:avLst/>
          </a:prstGeom>
        </p:spPr>
      </p:pic>
      <p:sp>
        <p:nvSpPr>
          <p:cNvPr id="11" name="Овал 10"/>
          <p:cNvSpPr/>
          <p:nvPr/>
        </p:nvSpPr>
        <p:spPr>
          <a:xfrm>
            <a:off x="208722" y="1883465"/>
            <a:ext cx="1841224" cy="764485"/>
          </a:xfrm>
          <a:prstGeom prst="ellipse">
            <a:avLst/>
          </a:prstGeom>
          <a:noFill/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7607" tIns="28804" rIns="57607" bIns="28804" rtlCol="0" anchor="ctr"/>
          <a:lstStyle/>
          <a:p>
            <a:pPr algn="ctr"/>
            <a:endParaRPr lang="ru-RU" dirty="0"/>
          </a:p>
        </p:txBody>
      </p:sp>
      <p:cxnSp>
        <p:nvCxnSpPr>
          <p:cNvPr id="13" name="Прямая со стрелкой 12"/>
          <p:cNvCxnSpPr/>
          <p:nvPr/>
        </p:nvCxnSpPr>
        <p:spPr>
          <a:xfrm flipV="1">
            <a:off x="4226616" y="1352550"/>
            <a:ext cx="954984" cy="1350894"/>
          </a:xfrm>
          <a:prstGeom prst="straightConnector1">
            <a:avLst/>
          </a:prstGeom>
          <a:ln>
            <a:solidFill>
              <a:schemeClr val="accent5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Скругленный прямоугольник 7"/>
          <p:cNvSpPr/>
          <p:nvPr/>
        </p:nvSpPr>
        <p:spPr>
          <a:xfrm>
            <a:off x="2159899" y="2723878"/>
            <a:ext cx="2454343" cy="715061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7607" tIns="28804" rIns="57607" bIns="28804" rtlCol="0" anchor="ctr"/>
          <a:lstStyle/>
          <a:p>
            <a:pPr algn="ctr"/>
            <a:r>
              <a:rPr lang="ru-RU" sz="9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Выбираем подсистему, раздел ведения справочников. </a:t>
            </a:r>
          </a:p>
          <a:p>
            <a:pPr algn="ctr"/>
            <a:r>
              <a:rPr lang="ru-RU" sz="9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Далее открываем подраздел внесения изменений в Книгу регистрации лицевых счетов </a:t>
            </a:r>
            <a:endParaRPr lang="ru-RU" sz="90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10" name="Прямая со стрелкой 9"/>
          <p:cNvCxnSpPr>
            <a:endCxn id="11" idx="5"/>
          </p:cNvCxnSpPr>
          <p:nvPr/>
        </p:nvCxnSpPr>
        <p:spPr>
          <a:xfrm flipH="1" flipV="1">
            <a:off x="1780305" y="2535994"/>
            <a:ext cx="658095" cy="188156"/>
          </a:xfrm>
          <a:prstGeom prst="straightConnector1">
            <a:avLst/>
          </a:prstGeom>
          <a:ln>
            <a:solidFill>
              <a:schemeClr val="accent5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Овал 14"/>
          <p:cNvSpPr/>
          <p:nvPr/>
        </p:nvSpPr>
        <p:spPr>
          <a:xfrm>
            <a:off x="4994414" y="1114010"/>
            <a:ext cx="1382781" cy="238540"/>
          </a:xfrm>
          <a:prstGeom prst="ellipse">
            <a:avLst/>
          </a:prstGeom>
          <a:noFill/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7607" tIns="28804" rIns="57607" bIns="28804" rtlCol="0" anchor="ctr"/>
          <a:lstStyle/>
          <a:p>
            <a:pPr algn="ctr"/>
            <a:endParaRPr lang="ru-RU" dirty="0"/>
          </a:p>
        </p:txBody>
      </p:sp>
      <p:sp>
        <p:nvSpPr>
          <p:cNvPr id="12" name="Прямоугольник 11"/>
          <p:cNvSpPr/>
          <p:nvPr/>
        </p:nvSpPr>
        <p:spPr>
          <a:xfrm>
            <a:off x="3429000" y="0"/>
            <a:ext cx="3429000" cy="400110"/>
          </a:xfrm>
          <a:prstGeom prst="rect">
            <a:avLst/>
          </a:prstGeom>
        </p:spPr>
        <p:txBody>
          <a:bodyPr>
            <a:spAutoFit/>
          </a:bodyPr>
          <a:lstStyle/>
          <a:p>
            <a:pPr algn="r"/>
            <a:endParaRPr lang="ru-RU" sz="2000" b="1" dirty="0" smtClean="0">
              <a:ln w="18415" cmpd="sng">
                <a:noFill/>
                <a:prstDash val="solid"/>
              </a:ln>
              <a:solidFill>
                <a:srgbClr val="002060"/>
              </a:solidFill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F29AD3B2-72C4-4B08-AD9B-62CE292C6BCD}"/>
              </a:ext>
            </a:extLst>
          </p:cNvPr>
          <p:cNvSpPr txBox="1"/>
          <p:nvPr/>
        </p:nvSpPr>
        <p:spPr>
          <a:xfrm>
            <a:off x="2958215" y="106466"/>
            <a:ext cx="391336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1400" b="1" dirty="0" smtClean="0">
                <a:solidFill>
                  <a:srgbClr val="11437F"/>
                </a:solidFill>
              </a:rPr>
              <a:t>Открытие лицевого счета 71 типа</a:t>
            </a:r>
            <a:endParaRPr lang="ru-RU" sz="1200" dirty="0">
              <a:solidFill>
                <a:srgbClr val="11437F"/>
              </a:solidFill>
            </a:endParaRPr>
          </a:p>
        </p:txBody>
      </p:sp>
      <p:pic>
        <p:nvPicPr>
          <p:cNvPr id="19" name="Рисунок 8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33400" cy="5143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064434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579492"/>
            <a:ext cx="6553200" cy="1926753"/>
          </a:xfrm>
          <a:prstGeom prst="rect">
            <a:avLst/>
          </a:prstGeom>
        </p:spPr>
      </p:pic>
      <p:sp>
        <p:nvSpPr>
          <p:cNvPr id="15" name="Овал 14"/>
          <p:cNvSpPr/>
          <p:nvPr/>
        </p:nvSpPr>
        <p:spPr>
          <a:xfrm>
            <a:off x="1905000" y="742950"/>
            <a:ext cx="2819400" cy="381000"/>
          </a:xfrm>
          <a:prstGeom prst="ellipse">
            <a:avLst/>
          </a:prstGeom>
          <a:noFill/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7607" tIns="28804" rIns="57607" bIns="28804" rtlCol="0" anchor="ctr"/>
          <a:lstStyle/>
          <a:p>
            <a:pPr algn="ctr"/>
            <a:endParaRPr lang="ru-RU" dirty="0"/>
          </a:p>
        </p:txBody>
      </p:sp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08722" y="2805008"/>
            <a:ext cx="6139121" cy="19629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7" name="Овал 16"/>
          <p:cNvSpPr/>
          <p:nvPr/>
        </p:nvSpPr>
        <p:spPr>
          <a:xfrm>
            <a:off x="104362" y="3250094"/>
            <a:ext cx="313082" cy="377687"/>
          </a:xfrm>
          <a:prstGeom prst="ellipse">
            <a:avLst/>
          </a:prstGeom>
          <a:noFill/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7607" tIns="28804" rIns="57607" bIns="28804" rtlCol="0" anchor="ctr"/>
          <a:lstStyle/>
          <a:p>
            <a:pPr algn="ctr"/>
            <a:endParaRPr lang="ru-RU" dirty="0"/>
          </a:p>
        </p:txBody>
      </p:sp>
      <p:sp>
        <p:nvSpPr>
          <p:cNvPr id="18" name="Скругленный прямоугольник 17"/>
          <p:cNvSpPr/>
          <p:nvPr/>
        </p:nvSpPr>
        <p:spPr>
          <a:xfrm>
            <a:off x="2726429" y="3002175"/>
            <a:ext cx="2245621" cy="452872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7607" tIns="28804" rIns="57607" bIns="28804" rtlCol="0" anchor="ctr"/>
          <a:lstStyle/>
          <a:p>
            <a:pPr algn="ctr"/>
            <a:r>
              <a:rPr lang="ru-RU" sz="9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В открывшейся списочной форме нажимаем </a:t>
            </a:r>
          </a:p>
          <a:p>
            <a:pPr algn="ctr"/>
            <a:r>
              <a:rPr lang="ru-RU" sz="9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на кнопу «Создать новый документ»</a:t>
            </a:r>
            <a:endParaRPr lang="ru-RU" sz="90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19" name="Прямая со стрелкой 18"/>
          <p:cNvCxnSpPr/>
          <p:nvPr/>
        </p:nvCxnSpPr>
        <p:spPr>
          <a:xfrm flipH="1">
            <a:off x="364140" y="3160643"/>
            <a:ext cx="2349243" cy="133530"/>
          </a:xfrm>
          <a:prstGeom prst="straightConnector1">
            <a:avLst/>
          </a:prstGeom>
          <a:ln>
            <a:solidFill>
              <a:schemeClr val="accent5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0814309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6200" y="3379305"/>
            <a:ext cx="6513444" cy="17641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43043" y="0"/>
            <a:ext cx="6610597" cy="36973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Овал 4"/>
          <p:cNvSpPr/>
          <p:nvPr/>
        </p:nvSpPr>
        <p:spPr>
          <a:xfrm>
            <a:off x="1600200" y="2626074"/>
            <a:ext cx="144117" cy="614083"/>
          </a:xfrm>
          <a:prstGeom prst="ellipse">
            <a:avLst/>
          </a:prstGeom>
          <a:noFill/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7607" tIns="28804" rIns="57607" bIns="28804" rtlCol="0" anchor="ctr"/>
          <a:lstStyle/>
          <a:p>
            <a:pPr algn="ctr"/>
            <a:endParaRPr lang="ru-RU" dirty="0"/>
          </a:p>
        </p:txBody>
      </p:sp>
      <p:sp>
        <p:nvSpPr>
          <p:cNvPr id="16" name="Овал 15"/>
          <p:cNvSpPr/>
          <p:nvPr/>
        </p:nvSpPr>
        <p:spPr>
          <a:xfrm>
            <a:off x="893723" y="3363404"/>
            <a:ext cx="3168896" cy="244500"/>
          </a:xfrm>
          <a:prstGeom prst="ellipse">
            <a:avLst/>
          </a:prstGeom>
          <a:noFill/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7607" tIns="28804" rIns="57607" bIns="28804" rtlCol="0" anchor="ctr"/>
          <a:lstStyle/>
          <a:p>
            <a:pPr algn="ctr"/>
            <a:endParaRPr lang="ru-RU" dirty="0"/>
          </a:p>
        </p:txBody>
      </p:sp>
      <p:cxnSp>
        <p:nvCxnSpPr>
          <p:cNvPr id="19" name="Прямая со стрелкой 18"/>
          <p:cNvCxnSpPr>
            <a:stCxn id="39" idx="1"/>
            <a:endCxn id="5" idx="7"/>
          </p:cNvCxnSpPr>
          <p:nvPr/>
        </p:nvCxnSpPr>
        <p:spPr>
          <a:xfrm flipH="1">
            <a:off x="1723212" y="2504047"/>
            <a:ext cx="2717717" cy="211957"/>
          </a:xfrm>
          <a:prstGeom prst="straightConnector1">
            <a:avLst/>
          </a:prstGeom>
          <a:ln>
            <a:solidFill>
              <a:schemeClr val="accent5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Скругленный прямоугольник 25"/>
          <p:cNvSpPr/>
          <p:nvPr/>
        </p:nvSpPr>
        <p:spPr>
          <a:xfrm>
            <a:off x="4344000" y="3476959"/>
            <a:ext cx="2430118" cy="1649896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7607" tIns="28804" rIns="57607" bIns="28804" rtlCol="0" anchor="ctr"/>
          <a:lstStyle/>
          <a:p>
            <a:pPr algn="ctr"/>
            <a:r>
              <a:rPr lang="ru-RU" sz="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После заполнения вкладки Основной информации добавляем скан-копию документа-основания во вкладке Вложения, </a:t>
            </a:r>
          </a:p>
          <a:p>
            <a:pPr algn="ctr"/>
            <a:r>
              <a:rPr lang="ru-RU" sz="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заполняем Лист согласования в соответствии с полномочиями сотрудников к ГИИС «Электронный бюджет», согласовываем и утверждаем Заявку</a:t>
            </a:r>
          </a:p>
          <a:p>
            <a:pPr algn="ctr"/>
            <a:endParaRPr lang="ru-RU" sz="300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algn="ctr"/>
            <a:r>
              <a:rPr lang="ru-RU" sz="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После внесения записи в Книгу регистрации лицевых счетов, Заявка на создание документа-основания сформируется в автоматическом режиме (Тип источника – НСИ ЭБ)</a:t>
            </a:r>
          </a:p>
        </p:txBody>
      </p:sp>
      <p:sp>
        <p:nvSpPr>
          <p:cNvPr id="22" name="Овал 21"/>
          <p:cNvSpPr/>
          <p:nvPr/>
        </p:nvSpPr>
        <p:spPr>
          <a:xfrm>
            <a:off x="1051064" y="944218"/>
            <a:ext cx="894522" cy="178904"/>
          </a:xfrm>
          <a:prstGeom prst="ellipse">
            <a:avLst/>
          </a:prstGeom>
          <a:noFill/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7607" tIns="28804" rIns="57607" bIns="28804" rtlCol="0" anchor="ctr"/>
          <a:lstStyle/>
          <a:p>
            <a:pPr algn="ctr"/>
            <a:endParaRPr lang="ru-RU" dirty="0"/>
          </a:p>
        </p:txBody>
      </p:sp>
      <p:sp>
        <p:nvSpPr>
          <p:cNvPr id="24" name="Скругленный прямоугольник 23"/>
          <p:cNvSpPr/>
          <p:nvPr/>
        </p:nvSpPr>
        <p:spPr>
          <a:xfrm>
            <a:off x="4306751" y="606844"/>
            <a:ext cx="2245621" cy="452872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7607" tIns="28804" rIns="57607" bIns="28804" rtlCol="0" anchor="ctr"/>
          <a:lstStyle/>
          <a:p>
            <a:pPr algn="ctr"/>
            <a:r>
              <a:rPr lang="ru-RU" sz="9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Выбираем необходимый тип Заявки</a:t>
            </a:r>
            <a:endParaRPr lang="ru-RU" sz="90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25" name="Прямая со стрелкой 24"/>
          <p:cNvCxnSpPr/>
          <p:nvPr/>
        </p:nvCxnSpPr>
        <p:spPr>
          <a:xfrm flipH="1">
            <a:off x="1944461" y="884582"/>
            <a:ext cx="2349243" cy="133530"/>
          </a:xfrm>
          <a:prstGeom prst="straightConnector1">
            <a:avLst/>
          </a:prstGeom>
          <a:ln>
            <a:solidFill>
              <a:schemeClr val="accent5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Скругленный прямоугольник 27"/>
          <p:cNvSpPr/>
          <p:nvPr/>
        </p:nvSpPr>
        <p:spPr>
          <a:xfrm>
            <a:off x="4385021" y="1128649"/>
            <a:ext cx="2245621" cy="819421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7607" tIns="28804" rIns="57607" bIns="28804" rtlCol="0" anchor="ctr"/>
          <a:lstStyle/>
          <a:p>
            <a:pPr algn="ctr"/>
            <a:r>
              <a:rPr lang="ru-RU" sz="7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Из справочника выбираем код по Сводному реестру (реквизиты учреждения заполнятся автоматически).</a:t>
            </a:r>
          </a:p>
          <a:p>
            <a:pPr algn="ctr"/>
            <a:r>
              <a:rPr lang="ru-RU" sz="7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После заполнения Сведений о клиенте , станет активным информация о заказчике (из справочника Сводный реестр)</a:t>
            </a:r>
            <a:endParaRPr lang="ru-RU" sz="70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9" name="Овал 28"/>
          <p:cNvSpPr/>
          <p:nvPr/>
        </p:nvSpPr>
        <p:spPr>
          <a:xfrm>
            <a:off x="3742083" y="1217544"/>
            <a:ext cx="152814" cy="223630"/>
          </a:xfrm>
          <a:prstGeom prst="ellipse">
            <a:avLst/>
          </a:prstGeom>
          <a:noFill/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7607" tIns="28804" rIns="57607" bIns="28804" rtlCol="0" anchor="ctr"/>
          <a:lstStyle/>
          <a:p>
            <a:pPr algn="ctr"/>
            <a:endParaRPr lang="ru-RU" dirty="0"/>
          </a:p>
        </p:txBody>
      </p:sp>
      <p:cxnSp>
        <p:nvCxnSpPr>
          <p:cNvPr id="30" name="Прямая со стрелкой 29"/>
          <p:cNvCxnSpPr/>
          <p:nvPr/>
        </p:nvCxnSpPr>
        <p:spPr>
          <a:xfrm flipH="1" flipV="1">
            <a:off x="3913533" y="1282148"/>
            <a:ext cx="439807" cy="139148"/>
          </a:xfrm>
          <a:prstGeom prst="straightConnector1">
            <a:avLst/>
          </a:prstGeom>
          <a:ln>
            <a:solidFill>
              <a:schemeClr val="accent5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Прямоугольник 33"/>
          <p:cNvSpPr/>
          <p:nvPr/>
        </p:nvSpPr>
        <p:spPr>
          <a:xfrm>
            <a:off x="2822975" y="2490959"/>
            <a:ext cx="1341033" cy="135115"/>
          </a:xfrm>
          <a:prstGeom prst="rect">
            <a:avLst/>
          </a:prstGeom>
        </p:spPr>
        <p:txBody>
          <a:bodyPr wrap="none" lIns="57607" tIns="28804" rIns="57607" bIns="28804">
            <a:spAutoFit/>
          </a:bodyPr>
          <a:lstStyle/>
          <a:p>
            <a:r>
              <a:rPr lang="ru-RU" sz="5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реквизиты учреждения заполнятся автоматически</a:t>
            </a:r>
            <a:endParaRPr lang="ru-RU" dirty="0"/>
          </a:p>
        </p:txBody>
      </p:sp>
      <p:cxnSp>
        <p:nvCxnSpPr>
          <p:cNvPr id="35" name="Прямая со стрелкой 34"/>
          <p:cNvCxnSpPr/>
          <p:nvPr/>
        </p:nvCxnSpPr>
        <p:spPr>
          <a:xfrm flipH="1">
            <a:off x="1885951" y="1461053"/>
            <a:ext cx="2512115" cy="308113"/>
          </a:xfrm>
          <a:prstGeom prst="straightConnector1">
            <a:avLst/>
          </a:prstGeom>
          <a:ln>
            <a:solidFill>
              <a:schemeClr val="accent5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Скругленный прямоугольник 38"/>
          <p:cNvSpPr/>
          <p:nvPr/>
        </p:nvSpPr>
        <p:spPr>
          <a:xfrm>
            <a:off x="4440929" y="2038349"/>
            <a:ext cx="2245621" cy="931395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7607" tIns="28804" rIns="57607" bIns="28804" rtlCol="0" anchor="ctr"/>
          <a:lstStyle/>
          <a:p>
            <a:pPr algn="ctr"/>
            <a:r>
              <a:rPr lang="ru-RU" sz="800" dirty="0" smtClean="0">
                <a:solidFill>
                  <a:srgbClr val="002060"/>
                </a:solidFill>
              </a:rPr>
              <a:t>Номер лицевого счета подтягивается в случае его резервирования ранее.</a:t>
            </a:r>
          </a:p>
          <a:p>
            <a:pPr algn="ctr"/>
            <a:r>
              <a:rPr lang="ru-RU" sz="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Из справочника выбирается тип лицевого счета  «71» (номер лицевого счета, код системы подтянутся автоматически).</a:t>
            </a:r>
          </a:p>
          <a:p>
            <a:pPr algn="ctr"/>
            <a:r>
              <a:rPr lang="ru-RU" sz="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Бюджет указываем в соответствии с источником финансового обеспечения</a:t>
            </a:r>
          </a:p>
        </p:txBody>
      </p:sp>
      <p:sp>
        <p:nvSpPr>
          <p:cNvPr id="46" name="Скругленный прямоугольник 45"/>
          <p:cNvSpPr/>
          <p:nvPr/>
        </p:nvSpPr>
        <p:spPr>
          <a:xfrm>
            <a:off x="4410866" y="2987141"/>
            <a:ext cx="2245621" cy="408677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7607" tIns="28804" rIns="57607" bIns="28804" rtlCol="0" anchor="ctr"/>
          <a:lstStyle/>
          <a:p>
            <a:pPr algn="ctr"/>
            <a:r>
              <a:rPr lang="ru-RU" sz="9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Заполняем реквизиты документа-основания</a:t>
            </a:r>
            <a:endParaRPr lang="ru-RU" sz="90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47" name="Прямая со стрелкой 46"/>
          <p:cNvCxnSpPr/>
          <p:nvPr/>
        </p:nvCxnSpPr>
        <p:spPr>
          <a:xfrm flipH="1">
            <a:off x="2400300" y="2976743"/>
            <a:ext cx="2023855" cy="372744"/>
          </a:xfrm>
          <a:prstGeom prst="straightConnector1">
            <a:avLst/>
          </a:prstGeom>
          <a:ln>
            <a:solidFill>
              <a:schemeClr val="accent5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Скругленный прямоугольник 19"/>
          <p:cNvSpPr/>
          <p:nvPr/>
        </p:nvSpPr>
        <p:spPr>
          <a:xfrm>
            <a:off x="2209800" y="3714750"/>
            <a:ext cx="1828800" cy="381000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7607" tIns="28804" rIns="57607" bIns="28804" rtlCol="0" anchor="ctr"/>
          <a:lstStyle/>
          <a:p>
            <a:pPr algn="ctr"/>
            <a:endParaRPr lang="ru-RU" sz="700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algn="ctr"/>
            <a:r>
              <a:rPr lang="ru-RU" sz="7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Код ТОФК открытия ЛС (711 ЛС – 7200, 712, 713 – код ТОФК по месту открытия ЛС заказчику)</a:t>
            </a:r>
          </a:p>
          <a:p>
            <a:pPr algn="ctr"/>
            <a:endParaRPr lang="ru-RU" sz="70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1" name="Овал 20"/>
          <p:cNvSpPr/>
          <p:nvPr/>
        </p:nvSpPr>
        <p:spPr>
          <a:xfrm>
            <a:off x="609600" y="3562351"/>
            <a:ext cx="381000" cy="304800"/>
          </a:xfrm>
          <a:prstGeom prst="ellipse">
            <a:avLst/>
          </a:prstGeom>
          <a:noFill/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7607" tIns="28804" rIns="57607" bIns="28804" rtlCol="0" anchor="ctr"/>
          <a:lstStyle/>
          <a:p>
            <a:pPr algn="ctr"/>
            <a:endParaRPr lang="ru-RU" dirty="0"/>
          </a:p>
        </p:txBody>
      </p:sp>
      <p:cxnSp>
        <p:nvCxnSpPr>
          <p:cNvPr id="23" name="Прямая со стрелкой 22"/>
          <p:cNvCxnSpPr>
            <a:stCxn id="20" idx="1"/>
          </p:cNvCxnSpPr>
          <p:nvPr/>
        </p:nvCxnSpPr>
        <p:spPr>
          <a:xfrm flipH="1" flipV="1">
            <a:off x="990600" y="3714752"/>
            <a:ext cx="1219200" cy="190498"/>
          </a:xfrm>
          <a:prstGeom prst="straightConnector1">
            <a:avLst/>
          </a:prstGeom>
          <a:ln>
            <a:solidFill>
              <a:schemeClr val="accent5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5712371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Arial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13784</TotalTime>
  <Words>366</Words>
  <Application>Microsoft Office PowerPoint</Application>
  <PresentationFormat>Произвольный</PresentationFormat>
  <Paragraphs>46</Paragraphs>
  <Slides>6</Slides>
  <Notes>5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6</vt:i4>
      </vt:variant>
    </vt:vector>
  </HeadingPairs>
  <TitlesOfParts>
    <vt:vector size="11" baseType="lpstr">
      <vt:lpstr>Arial</vt:lpstr>
      <vt:lpstr>Arial Narrow</vt:lpstr>
      <vt:lpstr>Calibri</vt:lpstr>
      <vt:lpstr>Times New Roman</vt:lpstr>
      <vt:lpstr>Office Theme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евоывлд</dc:title>
  <dc:creator>Елизавета Арбатова</dc:creator>
  <cp:lastModifiedBy>Спирина Наталья Николаевна</cp:lastModifiedBy>
  <cp:revision>468</cp:revision>
  <cp:lastPrinted>2022-06-16T11:24:01Z</cp:lastPrinted>
  <dcterms:created xsi:type="dcterms:W3CDTF">2019-07-31T16:47:50Z</dcterms:created>
  <dcterms:modified xsi:type="dcterms:W3CDTF">2025-12-23T06:53:57Z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2019-03-19T00:00:00Z</vt:filetime>
  </property>
  <property fmtid="{D5CDD505-2E9C-101B-9397-08002B2CF9AE}" pid="3" name="Creator">
    <vt:lpwstr>Adobe Illustrator CC 22.1 (Windows)</vt:lpwstr>
  </property>
  <property fmtid="{D5CDD505-2E9C-101B-9397-08002B2CF9AE}" pid="4" name="LastSaved">
    <vt:filetime>2019-07-31T00:00:00Z</vt:filetime>
  </property>
</Properties>
</file>